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1" r:id="rId3"/>
  </p:sldMasterIdLst>
  <p:notesMasterIdLst>
    <p:notesMasterId r:id="rId6"/>
  </p:notesMasterIdLst>
  <p:sldIdLst>
    <p:sldId id="257" r:id="rId4"/>
    <p:sldId id="258" r:id="rId5"/>
    <p:sldId id="1512" r:id="rId7"/>
    <p:sldId id="1516" r:id="rId8"/>
    <p:sldId id="1541" r:id="rId9"/>
    <p:sldId id="1539" r:id="rId10"/>
    <p:sldId id="1542" r:id="rId11"/>
    <p:sldId id="1513" r:id="rId12"/>
    <p:sldId id="1465" r:id="rId13"/>
    <p:sldId id="1528" r:id="rId14"/>
    <p:sldId id="1520" r:id="rId15"/>
    <p:sldId id="1530" r:id="rId16"/>
    <p:sldId id="1514" r:id="rId17"/>
    <p:sldId id="1472" r:id="rId18"/>
    <p:sldId id="1473" r:id="rId19"/>
    <p:sldId id="1515" r:id="rId20"/>
    <p:sldId id="1519" r:id="rId21"/>
    <p:sldId id="1525" r:id="rId22"/>
    <p:sldId id="1476" r:id="rId23"/>
    <p:sldId id="260" r:id="rId24"/>
  </p:sldIdLst>
  <p:sldSz cx="9144000" cy="5143500" type="screen16x9"/>
  <p:notesSz cx="6858000" cy="9144000"/>
  <p:embeddedFontLst>
    <p:embeddedFont>
      <p:font typeface="微软雅黑" panose="020B0503020204020204" pitchFamily="34" charset="-122"/>
      <p:regular r:id="rId28"/>
      <p:bold r:id="rId29"/>
    </p:embeddedFont>
    <p:embeddedFont>
      <p:font typeface="MiSans" panose="00000500000000000000" charset="-122"/>
      <p:regular r:id="rId30"/>
    </p:embeddedFont>
    <p:embeddedFont>
      <p:font typeface="等线" panose="02010600030101010101" charset="-122"/>
      <p:regular r:id="rId31"/>
      <p:bold r:id="rId32"/>
    </p:embeddedFont>
    <p:embeddedFont>
      <p:font typeface="Wingdings 2" panose="05020102010507070707" pitchFamily="18" charset="2"/>
      <p:regular r:id="rId33"/>
    </p:embeddedFont>
    <p:embeddedFont>
      <p:font typeface="Calibri" panose="020F0502020204030204" charset="0"/>
      <p:regular r:id="rId34"/>
      <p:bold r:id="rId35"/>
      <p:italic r:id="rId36"/>
      <p:boldItalic r:id="rId37"/>
    </p:embeddedFont>
    <p:embeddedFont>
      <p:font typeface="汉仪综艺体简" panose="02010600000101010101" charset="-122"/>
      <p:regular r:id="rId38"/>
    </p:embeddedFont>
    <p:embeddedFont>
      <p:font typeface="MiSans Semibold" panose="00000700000000000000" charset="-122"/>
      <p:bold r:id="rId39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5" userDrawn="1">
          <p15:clr>
            <a:srgbClr val="A4A3A4"/>
          </p15:clr>
        </p15:guide>
        <p15:guide id="2" pos="292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39C61"/>
    <a:srgbClr val="9A1E23"/>
    <a:srgbClr val="036A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浅色样式 3 - 强调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8A107856-5554-42FB-B03E-39F5DBC370BA}" styleName="中度样式 4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6" d="100"/>
          <a:sy n="96" d="100"/>
        </p:scale>
        <p:origin x="420" y="64"/>
      </p:cViewPr>
      <p:guideLst>
        <p:guide orient="horz" pos="1575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9" Type="http://schemas.openxmlformats.org/officeDocument/2006/relationships/font" Target="fonts/font12.fntdata"/><Relationship Id="rId38" Type="http://schemas.openxmlformats.org/officeDocument/2006/relationships/font" Target="fonts/font11.fntdata"/><Relationship Id="rId37" Type="http://schemas.openxmlformats.org/officeDocument/2006/relationships/font" Target="fonts/font10.fntdata"/><Relationship Id="rId36" Type="http://schemas.openxmlformats.org/officeDocument/2006/relationships/font" Target="fonts/font9.fntdata"/><Relationship Id="rId35" Type="http://schemas.openxmlformats.org/officeDocument/2006/relationships/font" Target="fonts/font8.fntdata"/><Relationship Id="rId34" Type="http://schemas.openxmlformats.org/officeDocument/2006/relationships/font" Target="fonts/font7.fntdata"/><Relationship Id="rId33" Type="http://schemas.openxmlformats.org/officeDocument/2006/relationships/font" Target="fonts/font6.fntdata"/><Relationship Id="rId32" Type="http://schemas.openxmlformats.org/officeDocument/2006/relationships/font" Target="fonts/font5.fntdata"/><Relationship Id="rId31" Type="http://schemas.openxmlformats.org/officeDocument/2006/relationships/font" Target="fonts/font4.fntdata"/><Relationship Id="rId30" Type="http://schemas.openxmlformats.org/officeDocument/2006/relationships/font" Target="fonts/font3.fntdata"/><Relationship Id="rId3" Type="http://schemas.openxmlformats.org/officeDocument/2006/relationships/slideMaster" Target="slideMasters/slideMaster2.xml"/><Relationship Id="rId29" Type="http://schemas.openxmlformats.org/officeDocument/2006/relationships/font" Target="fonts/font2.fntdata"/><Relationship Id="rId28" Type="http://schemas.openxmlformats.org/officeDocument/2006/relationships/font" Target="fonts/font1.fntdata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1BCDBE-67B6-4F7E-AAE3-8BEF89E4FB3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6AC1E-7E9B-4A8B-9267-BB6F52FEFEFA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作者和日期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450503" y="4447449"/>
            <a:ext cx="8239126" cy="238867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262890">
              <a:lnSpc>
                <a:spcPct val="100000"/>
              </a:lnSpc>
              <a:spcBef>
                <a:spcPts val="0"/>
              </a:spcBef>
              <a:buSzTx/>
              <a:buNone/>
              <a:defRPr sz="1150" b="1"/>
            </a:lvl1pPr>
          </a:lstStyle>
          <a:p>
            <a:r>
              <a:rPr dirty="0" err="1"/>
              <a:t>作者和日期</a:t>
            </a:r>
            <a:endParaRPr dirty="0"/>
          </a:p>
        </p:txBody>
      </p:sp>
      <p:sp>
        <p:nvSpPr>
          <p:cNvPr id="12" name="演示文稿标题"/>
          <p:cNvSpPr txBox="1">
            <a:spLocks noGrp="1"/>
          </p:cNvSpPr>
          <p:nvPr>
            <p:ph type="title" hasCustomPrompt="1"/>
          </p:nvPr>
        </p:nvSpPr>
        <p:spPr>
          <a:xfrm>
            <a:off x="452436" y="965622"/>
            <a:ext cx="8239127" cy="1743075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t>演示文稿标题</a:t>
            </a:r>
          </a:p>
        </p:txBody>
      </p:sp>
      <p:sp>
        <p:nvSpPr>
          <p:cNvPr id="13" name="正文级别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0504" y="2708697"/>
            <a:ext cx="8239125" cy="714375"/>
          </a:xfrm>
          <a:prstGeom prst="rect">
            <a:avLst/>
          </a:prstGeom>
        </p:spPr>
        <p:txBody>
          <a:bodyPr/>
          <a:lstStyle>
            <a:lvl1pPr marL="0" indent="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1pPr>
            <a:lvl2pPr marL="0" indent="17145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2pPr>
            <a:lvl3pPr marL="0" indent="34290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3pPr>
            <a:lvl4pPr marL="0" indent="51435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4pPr>
            <a:lvl5pPr marL="0" indent="68580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5pPr>
          </a:lstStyle>
          <a:p>
            <a:r>
              <a:t>演示文稿副标题</a:t>
            </a:r>
          </a:p>
          <a:p>
            <a:pPr lvl="1"/>
          </a:p>
          <a:p>
            <a:pPr lvl="2"/>
          </a:p>
          <a:p>
            <a:pPr lvl="3"/>
          </a:p>
          <a:p>
            <a:pPr lvl="4"/>
          </a:p>
        </p:txBody>
      </p:sp>
      <p:sp>
        <p:nvSpPr>
          <p:cNvPr id="14" name="幻灯片编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8613"/>
            <a:ext cx="7772400" cy="11017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0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6375"/>
            <a:ext cx="2057400" cy="438785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6375"/>
            <a:ext cx="6019800" cy="438785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作者和日期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450503" y="4447449"/>
            <a:ext cx="8239126" cy="238867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262890">
              <a:lnSpc>
                <a:spcPct val="100000"/>
              </a:lnSpc>
              <a:spcBef>
                <a:spcPts val="0"/>
              </a:spcBef>
              <a:buSzTx/>
              <a:buNone/>
              <a:defRPr sz="1150" b="1"/>
            </a:lvl1pPr>
          </a:lstStyle>
          <a:p>
            <a:r>
              <a:rPr dirty="0" err="1"/>
              <a:t>作者和日期</a:t>
            </a:r>
            <a:endParaRPr dirty="0"/>
          </a:p>
        </p:txBody>
      </p:sp>
      <p:sp>
        <p:nvSpPr>
          <p:cNvPr id="12" name="演示文稿标题"/>
          <p:cNvSpPr txBox="1">
            <a:spLocks noGrp="1"/>
          </p:cNvSpPr>
          <p:nvPr>
            <p:ph type="title" hasCustomPrompt="1"/>
          </p:nvPr>
        </p:nvSpPr>
        <p:spPr>
          <a:xfrm>
            <a:off x="452436" y="965622"/>
            <a:ext cx="8239127" cy="1743075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t>演示文稿标题</a:t>
            </a:r>
          </a:p>
        </p:txBody>
      </p:sp>
      <p:sp>
        <p:nvSpPr>
          <p:cNvPr id="13" name="正文级别 1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450504" y="2708697"/>
            <a:ext cx="8239125" cy="714375"/>
          </a:xfrm>
          <a:prstGeom prst="rect">
            <a:avLst/>
          </a:prstGeom>
        </p:spPr>
        <p:txBody>
          <a:bodyPr/>
          <a:lstStyle>
            <a:lvl1pPr marL="0" indent="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1pPr>
            <a:lvl2pPr marL="0" indent="17145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2pPr>
            <a:lvl3pPr marL="0" indent="34290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3pPr>
            <a:lvl4pPr marL="0" indent="51435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4pPr>
            <a:lvl5pPr marL="0" indent="685800" defTabSz="309880">
              <a:lnSpc>
                <a:spcPct val="100000"/>
              </a:lnSpc>
              <a:spcBef>
                <a:spcPts val="0"/>
              </a:spcBef>
              <a:buSzTx/>
              <a:buNone/>
              <a:defRPr sz="2065" b="1"/>
            </a:lvl5pPr>
          </a:lstStyle>
          <a:p>
            <a:r>
              <a:t>演示文稿副标题</a:t>
            </a:r>
          </a:p>
          <a:p>
            <a:pPr lvl="1"/>
          </a:p>
          <a:p>
            <a:pPr lvl="2"/>
          </a:p>
          <a:p>
            <a:pPr lvl="3"/>
          </a:p>
          <a:p>
            <a:pPr lvl="4"/>
          </a:p>
        </p:txBody>
      </p:sp>
      <p:sp>
        <p:nvSpPr>
          <p:cNvPr id="14" name="幻灯片编号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CB4B4D-7CA3-9044-876B-883B54F8677D}" type="slidenum">
              <a:rPr lang="en-US" altLang="zh-CN" smtClean="0"/>
            </a:fld>
            <a:endParaRPr lang="en-US" altLang="zh-CN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4" Type="http://schemas.openxmlformats.org/officeDocument/2006/relationships/theme" Target="../theme/theme2.xml"/><Relationship Id="rId13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438513"/>
            <a:ext cx="9144000" cy="162018"/>
          </a:xfrm>
          <a:prstGeom prst="rect">
            <a:avLst/>
          </a:prstGeom>
          <a:solidFill>
            <a:srgbClr val="C39C6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9144000" cy="519522"/>
          </a:xfrm>
          <a:prstGeom prst="rect">
            <a:avLst/>
          </a:prstGeom>
          <a:solidFill>
            <a:srgbClr val="9A1E23"/>
          </a:solidFill>
          <a:ln>
            <a:solidFill>
              <a:srgbClr val="9A1E2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0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9C8F8-5411-413A-87FE-A9AF24587CE4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4BFB9-CD65-41EC-AF32-73C94B040183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674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8.xml"/><Relationship Id="rId8" Type="http://schemas.openxmlformats.org/officeDocument/2006/relationships/tags" Target="../tags/tag7.xml"/><Relationship Id="rId7" Type="http://schemas.openxmlformats.org/officeDocument/2006/relationships/tags" Target="../tags/tag6.xml"/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3" Type="http://schemas.openxmlformats.org/officeDocument/2006/relationships/notesSlide" Target="../notesSlides/notesSlide1.xml"/><Relationship Id="rId12" Type="http://schemas.openxmlformats.org/officeDocument/2006/relationships/slideLayout" Target="../slideLayouts/slideLayout7.xml"/><Relationship Id="rId11" Type="http://schemas.openxmlformats.org/officeDocument/2006/relationships/tags" Target="../tags/tag10.xml"/><Relationship Id="rId10" Type="http://schemas.openxmlformats.org/officeDocument/2006/relationships/tags" Target="../tags/tag9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07" r="25801"/>
          <a:stretch>
            <a:fillRect/>
          </a:stretch>
        </p:blipFill>
        <p:spPr>
          <a:xfrm>
            <a:off x="5333999" y="-13335"/>
            <a:ext cx="3810001" cy="5143500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1227566" y="3361814"/>
            <a:ext cx="2448272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1670" y="2138896"/>
            <a:ext cx="4820064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宁夏足球协会足球赛事</a:t>
            </a:r>
            <a:endParaRPr lang="en-US" altLang="zh-CN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zh-CN" altLang="en-US"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基本信息表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39552" y="3601221"/>
            <a:ext cx="3600400" cy="11169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600"/>
              </a:lnSpc>
            </a:pPr>
            <a:r>
              <a:rPr lang="zh-CN" altLang="en-US" sz="1600" dirty="0"/>
              <a:t>申办单位：</a:t>
            </a:r>
            <a:endParaRPr lang="en-US" altLang="zh-CN" sz="1600" dirty="0"/>
          </a:p>
          <a:p>
            <a:pPr>
              <a:lnSpc>
                <a:spcPts val="1600"/>
              </a:lnSpc>
            </a:pPr>
            <a:endParaRPr lang="en-US" altLang="zh-CN" sz="1600" dirty="0"/>
          </a:p>
          <a:p>
            <a:pPr>
              <a:lnSpc>
                <a:spcPts val="1600"/>
              </a:lnSpc>
            </a:pPr>
            <a:r>
              <a:rPr lang="zh-CN" altLang="en-US" sz="1600" dirty="0"/>
              <a:t>填报时间：</a:t>
            </a:r>
            <a:r>
              <a:rPr lang="en-US" altLang="zh-CN" sz="1600" dirty="0"/>
              <a:t>2026</a:t>
            </a:r>
            <a:r>
              <a:rPr lang="zh-CN" altLang="en-US" sz="1600" dirty="0"/>
              <a:t>年</a:t>
            </a:r>
            <a:r>
              <a:rPr lang="en-US" altLang="zh-CN" sz="1600" dirty="0"/>
              <a:t>X</a:t>
            </a:r>
            <a:r>
              <a:rPr lang="zh-CN" altLang="en-US" sz="1600" dirty="0"/>
              <a:t>月</a:t>
            </a:r>
            <a:r>
              <a:rPr lang="en-US" altLang="zh-CN" sz="1600" dirty="0"/>
              <a:t>X</a:t>
            </a:r>
            <a:r>
              <a:rPr lang="zh-CN" altLang="en-US" sz="1600" dirty="0"/>
              <a:t>日</a:t>
            </a:r>
            <a:endParaRPr lang="zh-CN" altLang="en-US" sz="1600" dirty="0"/>
          </a:p>
          <a:p>
            <a:pPr>
              <a:lnSpc>
                <a:spcPts val="1600"/>
              </a:lnSpc>
            </a:pPr>
            <a:endParaRPr lang="zh-CN" altLang="en-US" sz="1600" dirty="0"/>
          </a:p>
          <a:p>
            <a:pPr>
              <a:lnSpc>
                <a:spcPts val="1600"/>
              </a:lnSpc>
            </a:pPr>
            <a:r>
              <a:rPr lang="zh-CN" altLang="en-US" sz="1600" dirty="0"/>
              <a:t>联系人：姓名</a:t>
            </a:r>
            <a:r>
              <a:rPr lang="en-US" altLang="zh-CN" sz="1600" dirty="0"/>
              <a:t>+</a:t>
            </a:r>
            <a:r>
              <a:rPr lang="zh-CN" altLang="en-US" sz="1600" dirty="0"/>
              <a:t>电话</a:t>
            </a:r>
            <a:endParaRPr lang="zh-CN" altLang="en-US" sz="1600" dirty="0"/>
          </a:p>
        </p:txBody>
      </p:sp>
      <p:pic>
        <p:nvPicPr>
          <p:cNvPr id="5" name="图片 4" descr="宁夏足球协会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9105" y="706755"/>
            <a:ext cx="1445260" cy="1445260"/>
          </a:xfrm>
          <a:prstGeom prst="rect">
            <a:avLst/>
          </a:prstGeom>
        </p:spPr>
      </p:pic>
      <p:sp>
        <p:nvSpPr>
          <p:cNvPr id="10" name="文本框 11"/>
          <p:cNvSpPr txBox="1"/>
          <p:nvPr/>
        </p:nvSpPr>
        <p:spPr bwMode="auto">
          <a:xfrm>
            <a:off x="35560" y="-20955"/>
            <a:ext cx="266700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  <p:sp>
        <p:nvSpPr>
          <p:cNvPr id="4" name="矩形 3"/>
          <p:cNvSpPr/>
          <p:nvPr/>
        </p:nvSpPr>
        <p:spPr>
          <a:xfrm rot="5400000">
            <a:off x="2477770" y="2286635"/>
            <a:ext cx="5142865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 flipH="1">
            <a:off x="4768850" y="555625"/>
            <a:ext cx="19685" cy="4587875"/>
          </a:xfrm>
          <a:prstGeom prst="line">
            <a:avLst/>
          </a:prstGeom>
          <a:ln w="53975">
            <a:solidFill>
              <a:srgbClr val="C39C61"/>
            </a:solidFill>
          </a:ln>
        </p:spPr>
        <p:style>
          <a:lnRef idx="2">
            <a:schemeClr val="accent1"/>
          </a:lnRef>
          <a:fillRef idx="0">
            <a:srgbClr val="FFFFFF"/>
          </a:fillRef>
          <a:effectRef idx="0">
            <a:srgbClr val="FFFFFF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13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7174"/>
          <a:stretch>
            <a:fillRect/>
          </a:stretch>
        </p:blipFill>
        <p:spPr>
          <a:xfrm>
            <a:off x="2732915" y="0"/>
            <a:ext cx="6411085" cy="5158171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622300"/>
            <a:ext cx="215900" cy="581025"/>
          </a:xfrm>
          <a:prstGeom prst="rect">
            <a:avLst/>
          </a:prstGeom>
          <a:solidFill>
            <a:schemeClr val="accent6"/>
          </a:solidFill>
          <a:ln w="28575" cmpd="sng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16024" y="474806"/>
            <a:ext cx="2123728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/>
              <a:t>CONTENT</a:t>
            </a:r>
            <a:endParaRPr lang="zh-CN" altLang="en-US" sz="3200" b="1" dirty="0"/>
          </a:p>
        </p:txBody>
      </p:sp>
      <p:cxnSp>
        <p:nvCxnSpPr>
          <p:cNvPr id="15" name="直接连接符 14"/>
          <p:cNvCxnSpPr/>
          <p:nvPr/>
        </p:nvCxnSpPr>
        <p:spPr>
          <a:xfrm>
            <a:off x="7308304" y="987574"/>
            <a:ext cx="0" cy="648072"/>
          </a:xfrm>
          <a:prstGeom prst="line">
            <a:avLst/>
          </a:prstGeom>
          <a:ln w="28575">
            <a:solidFill>
              <a:srgbClr val="9A1E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7308304" y="987574"/>
            <a:ext cx="1152128" cy="0"/>
          </a:xfrm>
          <a:prstGeom prst="line">
            <a:avLst/>
          </a:prstGeom>
          <a:ln w="28575">
            <a:solidFill>
              <a:srgbClr val="9A1E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8460432" y="987574"/>
            <a:ext cx="0" cy="3168352"/>
          </a:xfrm>
          <a:prstGeom prst="line">
            <a:avLst/>
          </a:prstGeom>
          <a:ln w="28575">
            <a:solidFill>
              <a:srgbClr val="9A1E2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梯形 10"/>
          <p:cNvSpPr/>
          <p:nvPr/>
        </p:nvSpPr>
        <p:spPr>
          <a:xfrm>
            <a:off x="1475279" y="0"/>
            <a:ext cx="5400600" cy="5143500"/>
          </a:xfrm>
          <a:prstGeom prst="trapezoi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20754128">
            <a:off x="5729594" y="432041"/>
            <a:ext cx="216024" cy="4313311"/>
          </a:xfrm>
          <a:prstGeom prst="rect">
            <a:avLst/>
          </a:prstGeom>
          <a:solidFill>
            <a:schemeClr val="accent6"/>
          </a:solidFill>
          <a:ln w="28575" cmpd="sng">
            <a:solidFill>
              <a:schemeClr val="accent6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>
            <p:custDataLst>
              <p:tags r:id="rId2"/>
            </p:custDataLst>
          </p:nvPr>
        </p:nvSpPr>
        <p:spPr>
          <a:xfrm>
            <a:off x="359533" y="1619920"/>
            <a:ext cx="504056" cy="504056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1</a:t>
            </a:r>
            <a:endParaRPr lang="en-US" altLang="zh-CN" sz="2400" dirty="0"/>
          </a:p>
        </p:txBody>
      </p:sp>
      <p:sp>
        <p:nvSpPr>
          <p:cNvPr id="27" name="椭圆 26"/>
          <p:cNvSpPr/>
          <p:nvPr>
            <p:custDataLst>
              <p:tags r:id="rId3"/>
            </p:custDataLst>
          </p:nvPr>
        </p:nvSpPr>
        <p:spPr>
          <a:xfrm>
            <a:off x="354990" y="2587117"/>
            <a:ext cx="504056" cy="504056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2</a:t>
            </a:r>
            <a:endParaRPr lang="zh-CN" altLang="en-US" sz="2400" dirty="0"/>
          </a:p>
        </p:txBody>
      </p:sp>
      <p:sp>
        <p:nvSpPr>
          <p:cNvPr id="28" name="椭圆 27"/>
          <p:cNvSpPr/>
          <p:nvPr>
            <p:custDataLst>
              <p:tags r:id="rId4"/>
            </p:custDataLst>
          </p:nvPr>
        </p:nvSpPr>
        <p:spPr>
          <a:xfrm>
            <a:off x="398419" y="3518843"/>
            <a:ext cx="504056" cy="504056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3</a:t>
            </a:r>
            <a:endParaRPr lang="zh-CN" altLang="en-US" sz="2400" dirty="0"/>
          </a:p>
        </p:txBody>
      </p:sp>
      <p:sp>
        <p:nvSpPr>
          <p:cNvPr id="30" name="TextBox 29"/>
          <p:cNvSpPr txBox="1"/>
          <p:nvPr>
            <p:custDataLst>
              <p:tags r:id="rId5"/>
            </p:custDataLst>
          </p:nvPr>
        </p:nvSpPr>
        <p:spPr>
          <a:xfrm>
            <a:off x="971550" y="1631950"/>
            <a:ext cx="136906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比赛场地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>
            <p:custDataLst>
              <p:tags r:id="rId6"/>
            </p:custDataLst>
          </p:nvPr>
        </p:nvSpPr>
        <p:spPr>
          <a:xfrm>
            <a:off x="999433" y="2596035"/>
            <a:ext cx="88985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酒店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TextBox 31"/>
          <p:cNvSpPr txBox="1"/>
          <p:nvPr>
            <p:custDataLst>
              <p:tags r:id="rId7"/>
            </p:custDataLst>
          </p:nvPr>
        </p:nvSpPr>
        <p:spPr>
          <a:xfrm>
            <a:off x="971508" y="3560340"/>
            <a:ext cx="822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医疗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椭圆 3"/>
          <p:cNvSpPr/>
          <p:nvPr>
            <p:custDataLst>
              <p:tags r:id="rId8"/>
            </p:custDataLst>
          </p:nvPr>
        </p:nvSpPr>
        <p:spPr>
          <a:xfrm>
            <a:off x="2685848" y="1569379"/>
            <a:ext cx="504056" cy="504056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4</a:t>
            </a:r>
            <a:endParaRPr lang="zh-CN" altLang="en-US" sz="2400" dirty="0"/>
          </a:p>
        </p:txBody>
      </p:sp>
      <p:sp>
        <p:nvSpPr>
          <p:cNvPr id="5" name="TextBox 31"/>
          <p:cNvSpPr txBox="1"/>
          <p:nvPr>
            <p:custDataLst>
              <p:tags r:id="rId9"/>
            </p:custDataLst>
          </p:nvPr>
        </p:nvSpPr>
        <p:spPr>
          <a:xfrm>
            <a:off x="3417893" y="1609773"/>
            <a:ext cx="14275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办赛经验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>
            <p:custDataLst>
              <p:tags r:id="rId10"/>
            </p:custDataLst>
          </p:nvPr>
        </p:nvSpPr>
        <p:spPr>
          <a:xfrm>
            <a:off x="2679965" y="2514801"/>
            <a:ext cx="504056" cy="504056"/>
          </a:xfrm>
          <a:prstGeom prst="ellipse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/>
              <a:t>5</a:t>
            </a:r>
            <a:endParaRPr lang="en-US" altLang="zh-CN" sz="2400" dirty="0"/>
          </a:p>
        </p:txBody>
      </p:sp>
      <p:sp>
        <p:nvSpPr>
          <p:cNvPr id="9" name="TextBox 31"/>
          <p:cNvSpPr txBox="1"/>
          <p:nvPr>
            <p:custDataLst>
              <p:tags r:id="rId11"/>
            </p:custDataLst>
          </p:nvPr>
        </p:nvSpPr>
        <p:spPr>
          <a:xfrm>
            <a:off x="3469170" y="2616343"/>
            <a:ext cx="13589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媒体宣传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1"/>
          <p:cNvSpPr txBox="1"/>
          <p:nvPr/>
        </p:nvSpPr>
        <p:spPr bwMode="auto">
          <a:xfrm>
            <a:off x="-15875" y="-20955"/>
            <a:ext cx="269494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9555" cy="5143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828040" y="3723640"/>
            <a:ext cx="59601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3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sz="3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3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比赛</a:t>
            </a:r>
            <a:r>
              <a:rPr lang="zh-CN" altLang="en-US" sz="3200" b="1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场地</a:t>
            </a:r>
            <a:endParaRPr lang="zh-CN" altLang="en-US" sz="32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35560" y="-20955"/>
            <a:ext cx="325818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4000" b="1" i="1" spc="200" dirty="0">
                <a:solidFill>
                  <a:srgbClr val="C39C61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400" b="1" spc="200" dirty="0">
                <a:solidFill>
                  <a:srgbClr val="C39C61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400" b="1" spc="200" dirty="0">
              <a:solidFill>
                <a:srgbClr val="C39C61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283335" y="771525"/>
            <a:ext cx="5932170" cy="3315970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体育场全景图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3000" y="102201"/>
            <a:ext cx="3260888" cy="34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比赛场地</a:t>
            </a: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一</a:t>
            </a:r>
            <a:endParaRPr kumimoji="0" lang="zh-CN" altLang="en-US" sz="16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383655" y="0"/>
            <a:ext cx="276034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91640" y="4227830"/>
            <a:ext cx="336169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场地名称：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场地地址：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3000" y="102201"/>
            <a:ext cx="2241417" cy="34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比赛场地</a:t>
            </a: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一</a:t>
            </a:r>
            <a:endParaRPr kumimoji="0" lang="zh-CN" altLang="en-US" sz="16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aphicFrame>
        <p:nvGraphicFramePr>
          <p:cNvPr id="4" name="表格 7"/>
          <p:cNvGraphicFramePr>
            <a:graphicFrameLocks noGrp="1"/>
          </p:cNvGraphicFramePr>
          <p:nvPr/>
        </p:nvGraphicFramePr>
        <p:xfrm>
          <a:off x="4572000" y="802640"/>
          <a:ext cx="3724910" cy="36957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913890"/>
                <a:gridCol w="1811020"/>
              </a:tblGrid>
              <a:tr h="356235">
                <a:tc gridSpan="2"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基础设施信息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 hMerge="1">
                  <a:tcPr>
                    <a:lnL w="1270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70AD47"/>
                      </a:solidFill>
                    </a:lnR>
                    <a:lnT w="12700" cmpd="sng">
                      <a:solidFill>
                        <a:srgbClr val="70AD47"/>
                      </a:solidFill>
                    </a:lnT>
                    <a:lnB w="12700" cmpd="sng">
                      <a:solidFill>
                        <a:srgbClr val="70AD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tint val="40000"/>
                      </a:srgbClr>
                    </a:solidFill>
                  </a:tcPr>
                </a:tc>
              </a:tr>
              <a:tr h="495300"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替补席坐席数（单侧）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495935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第四官员席座席数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804545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十一人制足球标准球门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数量：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颜色：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材质：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552450">
                <a:tc>
                  <a:txBody>
                    <a:bodyPr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十一人制足球标准球网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数量：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颜色：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495935">
                <a:tc>
                  <a:txBody>
                    <a:bodyPr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角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    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旗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数量：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495300">
                <a:tc>
                  <a:txBody>
                    <a:bodyPr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比分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牌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</a:tbl>
          </a:graphicData>
        </a:graphic>
      </p:graphicFrame>
      <p:graphicFrame>
        <p:nvGraphicFramePr>
          <p:cNvPr id="5" name="表格 7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02895" y="2788285"/>
          <a:ext cx="3756025" cy="200152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17725"/>
                <a:gridCol w="1638300"/>
              </a:tblGrid>
              <a:tr h="309245">
                <a:tc gridSpan="2"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其他辅助设施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 hMerge="1"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裁判员休息室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algn="ctr" defTabSz="914400" rtl="0" eaLnBrk="1" latinLnBrk="1" hangingPunct="1"/>
                      <a:r>
                        <a:rPr lang="en-US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zh-CN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运动员休息室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摄像台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摄影师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看台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</a:tbl>
          </a:graphicData>
        </a:graphic>
      </p:graphicFrame>
      <p:sp>
        <p:nvSpPr>
          <p:cNvPr id="10" name="文本框 11"/>
          <p:cNvSpPr txBox="1"/>
          <p:nvPr/>
        </p:nvSpPr>
        <p:spPr bwMode="auto">
          <a:xfrm>
            <a:off x="6318250" y="0"/>
            <a:ext cx="282575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  <p:graphicFrame>
        <p:nvGraphicFramePr>
          <p:cNvPr id="3" name="表格 7"/>
          <p:cNvGraphicFramePr>
            <a:graphicFrameLocks noGrp="1"/>
          </p:cNvGraphicFramePr>
          <p:nvPr/>
        </p:nvGraphicFramePr>
        <p:xfrm>
          <a:off x="302895" y="802640"/>
          <a:ext cx="3742055" cy="180213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018030"/>
                <a:gridCol w="1724025"/>
              </a:tblGrid>
              <a:tr h="350520">
                <a:tc gridSpan="2"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zh-CN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基本信息</a:t>
                      </a:r>
                      <a:endParaRPr lang="zh-CN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 hMerge="1">
                  <a:tcPr marL="34290" marR="34290" marT="17145" marB="17145" anchor="ctr" anchorCtr="0"/>
                </a:tc>
              </a:tr>
              <a:tr h="350520"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algn="ctr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场地规格（长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×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宽）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algn="just" defTabSz="914400" rtl="0" eaLnBrk="1" latinLnBrk="1" hangingPunct="1"/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</a:tr>
              <a:tr h="35052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场地缓冲区大小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/>
                    <a:p>
                      <a:pPr marL="0" algn="just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底线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: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pPr marL="0" algn="just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边线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: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</a:tr>
              <a:tr h="35052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场地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平整度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/>
                    <a:p>
                      <a:pPr marL="0" algn="just" defTabSz="914400" rtl="0" eaLnBrk="1" latinLnBrk="1" hangingPunct="1"/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</a:tr>
              <a:tr h="350520"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场地草坪（天然草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人造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草）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algn="just" defTabSz="914400" rtl="0" eaLnBrk="1" latinLnBrk="1" hangingPunct="1"/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283335" y="771525"/>
            <a:ext cx="5932170" cy="3315970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体育场全景图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03000" y="102201"/>
            <a:ext cx="3260888" cy="34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比赛场地</a:t>
            </a: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二</a:t>
            </a:r>
            <a:endParaRPr kumimoji="0" lang="zh-CN" altLang="en-US" sz="16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383655" y="0"/>
            <a:ext cx="276034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691640" y="4227830"/>
            <a:ext cx="3361690" cy="7308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3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场地名称：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600" b="1">
                <a:latin typeface="微软雅黑" panose="020B0503020204020204" pitchFamily="34" charset="-122"/>
                <a:ea typeface="微软雅黑" panose="020B0503020204020204" pitchFamily="34" charset="-122"/>
              </a:rPr>
              <a:t>场地地址：</a:t>
            </a:r>
            <a:endParaRPr lang="zh-CN" altLang="en-US" sz="16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3000" y="102201"/>
            <a:ext cx="2241417" cy="34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比赛场地</a:t>
            </a: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一</a:t>
            </a:r>
            <a:endParaRPr kumimoji="0" lang="zh-CN" altLang="en-US" sz="16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graphicFrame>
        <p:nvGraphicFramePr>
          <p:cNvPr id="4" name="表格 7"/>
          <p:cNvGraphicFramePr>
            <a:graphicFrameLocks noGrp="1"/>
          </p:cNvGraphicFramePr>
          <p:nvPr/>
        </p:nvGraphicFramePr>
        <p:xfrm>
          <a:off x="4572000" y="802640"/>
          <a:ext cx="3724910" cy="369570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1913890"/>
                <a:gridCol w="1811020"/>
              </a:tblGrid>
              <a:tr h="356235">
                <a:tc gridSpan="2"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基础设施信息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 hMerge="1">
                  <a:tcPr>
                    <a:lnL w="12700" cap="flat" cmpd="sng" algn="ctr">
                      <a:solidFill>
                        <a:srgbClr val="70AD47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rgbClr val="70AD47"/>
                      </a:solidFill>
                    </a:lnR>
                    <a:lnT w="12700" cmpd="sng">
                      <a:solidFill>
                        <a:srgbClr val="70AD47"/>
                      </a:solidFill>
                    </a:lnT>
                    <a:lnB w="12700" cmpd="sng">
                      <a:solidFill>
                        <a:srgbClr val="70AD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tint val="40000"/>
                      </a:srgbClr>
                    </a:solidFill>
                  </a:tcPr>
                </a:tc>
              </a:tr>
              <a:tr h="495300"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替补席坐席数（单侧）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495935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第四官员席座席数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804545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十一人制足球标准球门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数量：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颜色：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材质：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552450">
                <a:tc>
                  <a:txBody>
                    <a:bodyPr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十一人制足球标准球网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数量：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颜色：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495935">
                <a:tc>
                  <a:txBody>
                    <a:bodyPr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角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    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旗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数量：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495300">
                <a:tc>
                  <a:txBody>
                    <a:bodyPr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比分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牌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marR="0" indent="0" algn="just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</a:tbl>
          </a:graphicData>
        </a:graphic>
      </p:graphicFrame>
      <p:graphicFrame>
        <p:nvGraphicFramePr>
          <p:cNvPr id="5" name="表格 7"/>
          <p:cNvGraphicFramePr>
            <a:graphicFrameLocks noGrp="1"/>
          </p:cNvGraphicFramePr>
          <p:nvPr>
            <p:custDataLst>
              <p:tags r:id="rId1"/>
            </p:custDataLst>
          </p:nvPr>
        </p:nvGraphicFramePr>
        <p:xfrm>
          <a:off x="302895" y="2788285"/>
          <a:ext cx="3756025" cy="200152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117725"/>
                <a:gridCol w="1638300"/>
              </a:tblGrid>
              <a:tr h="309245">
                <a:tc gridSpan="2"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其他辅助设施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 hMerge="1"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裁判员休息室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algn="ctr" defTabSz="914400" rtl="0" eaLnBrk="1" latinLnBrk="1" hangingPunct="1"/>
                      <a:r>
                        <a:rPr lang="en-US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zh-CN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运动员休息室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摄像台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摄影师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  <a:tr h="281940">
                <a:tc>
                  <a:txBody>
                    <a:bodyPr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  <a:sym typeface="Helvetica Neue" panose="02000503000000020004"/>
                        </a:rPr>
                        <a:t>看台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有   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Wingdings 2" panose="05020102010507070707" pitchFamily="18" charset="2"/>
                        </a:rPr>
                        <a:t></a:t>
                      </a:r>
                      <a:r>
                        <a:rPr lang="en-US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</a:t>
                      </a:r>
                      <a:r>
                        <a:rPr lang="zh-CN" altLang="zh-CN" sz="120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无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  <a:sym typeface="Helvetica Neue" panose="02000503000000020004"/>
                      </a:endParaRPr>
                    </a:p>
                  </a:txBody>
                  <a:tcPr marL="34290" marR="34290" marT="17145" marB="17145" anchor="ctr" anchorCtr="0"/>
                </a:tc>
              </a:tr>
            </a:tbl>
          </a:graphicData>
        </a:graphic>
      </p:graphicFrame>
      <p:sp>
        <p:nvSpPr>
          <p:cNvPr id="10" name="文本框 11"/>
          <p:cNvSpPr txBox="1"/>
          <p:nvPr/>
        </p:nvSpPr>
        <p:spPr bwMode="auto">
          <a:xfrm>
            <a:off x="6318250" y="0"/>
            <a:ext cx="282575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  <p:graphicFrame>
        <p:nvGraphicFramePr>
          <p:cNvPr id="3" name="表格 7"/>
          <p:cNvGraphicFramePr>
            <a:graphicFrameLocks noGrp="1"/>
          </p:cNvGraphicFramePr>
          <p:nvPr/>
        </p:nvGraphicFramePr>
        <p:xfrm>
          <a:off x="302895" y="802640"/>
          <a:ext cx="3742055" cy="1802130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018030"/>
                <a:gridCol w="1724025"/>
              </a:tblGrid>
              <a:tr h="350520">
                <a:tc gridSpan="2">
                  <a:txBody>
                    <a:bodyPr/>
                    <a:p>
                      <a:pPr marL="0" algn="ctr" defTabSz="914400" rtl="0" eaLnBrk="1" latinLnBrk="1" hangingPunct="1">
                        <a:buNone/>
                      </a:pPr>
                      <a:r>
                        <a:rPr lang="zh-CN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基本信息</a:t>
                      </a:r>
                      <a:endParaRPr lang="zh-CN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 hMerge="1">
                  <a:tcPr marL="34290" marR="34290" marT="17145" marB="17145" anchor="ctr" anchorCtr="0"/>
                </a:tc>
              </a:tr>
              <a:tr h="350520"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algn="ctr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场地规格（长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×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宽）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algn="just" defTabSz="914400" rtl="0" eaLnBrk="1" latinLnBrk="1" hangingPunct="1"/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</a:tr>
              <a:tr h="35052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场地缓冲区大小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/>
                    <a:p>
                      <a:pPr marL="0" algn="just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底线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: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pPr marL="0" algn="just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边线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:</a:t>
                      </a:r>
                      <a:endParaRPr lang="en-US" altLang="zh-CN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</a:tr>
              <a:tr h="350520">
                <a:tc>
                  <a:txBody>
                    <a:bodyPr/>
                    <a:lstStyle/>
                    <a:p>
                      <a:pPr marL="0" algn="ctr" defTabSz="914400" rtl="0" eaLnBrk="1" latinLnBrk="1" hangingPunct="1"/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场地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平整度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/>
                    <a:p>
                      <a:pPr marL="0" algn="just" defTabSz="914400" rtl="0" eaLnBrk="1" latinLnBrk="1" hangingPunct="1"/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</a:tr>
              <a:tr h="350520"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场地草坪（天然草</a:t>
                      </a:r>
                      <a:r>
                        <a:rPr lang="en-US" altLang="zh-CN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/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人造</a:t>
                      </a:r>
                      <a:r>
                        <a:rPr lang="zh-CN" altLang="en-US" sz="1200" b="0" kern="100" dirty="0">
                          <a:solidFill>
                            <a:schemeClr val="dk1"/>
                          </a:solidFill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草）</a:t>
                      </a:r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  <a:tc>
                  <a:txBody>
                    <a:bodyPr/>
                    <a:lstStyle>
                      <a:lvl1pPr marL="0" marR="0" indent="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1pPr>
                      <a:lvl2pPr marL="0" marR="0" indent="457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2pPr>
                      <a:lvl3pPr marL="0" marR="0" indent="914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3pPr>
                      <a:lvl4pPr marL="0" marR="0" indent="1371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4pPr>
                      <a:lvl5pPr marL="0" marR="0" indent="18288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5pPr>
                      <a:lvl6pPr marL="0" marR="0" indent="22860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6pPr>
                      <a:lvl7pPr marL="0" marR="0" indent="27432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7pPr>
                      <a:lvl8pPr marL="0" marR="0" indent="32004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8pPr>
                      <a:lvl9pPr marL="0" marR="0" indent="3657600" algn="ctr" defTabSz="584200" rtl="0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 sz="1800" b="0" i="0" u="none" strike="noStrike" cap="none" spc="0" baseline="0">
                          <a:solidFill>
                            <a:schemeClr val="dk1"/>
                          </a:solidFill>
                          <a:uFillTx/>
                          <a:latin typeface="等线" panose="02010600030101010101" charset="-122"/>
                          <a:sym typeface="Helvetica Neue" panose="02000503000000020004"/>
                        </a:defRPr>
                      </a:lvl9pPr>
                    </a:lstStyle>
                    <a:p>
                      <a:pPr marL="0" algn="just" defTabSz="914400" rtl="0" eaLnBrk="1" latinLnBrk="1" hangingPunct="1"/>
                      <a:endParaRPr lang="zh-CN" altLang="en-US" sz="1200" b="0" kern="100" dirty="0">
                        <a:solidFill>
                          <a:schemeClr val="dk1"/>
                        </a:solidFill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marL="34290" marR="34290" marT="17145" marB="17145" anchor="ctr" anchorCtr="0"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9555" cy="5143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836043" y="3796098"/>
            <a:ext cx="3888432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、酒店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35560" y="-20955"/>
            <a:ext cx="271081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3000" y="102201"/>
            <a:ext cx="2241417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球队酒店</a:t>
            </a:r>
            <a:endParaRPr lang="zh-CN" altLang="en-US" sz="16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9552" y="1314186"/>
            <a:ext cx="7448108" cy="303847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>
            <a:defPPr>
              <a:defRPr lang="zh-CN"/>
            </a:defPPr>
            <a:lvl1pPr>
              <a:defRPr sz="15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zh-CN" dirty="0"/>
          </a:p>
          <a:p>
            <a:r>
              <a:rPr lang="zh-CN" altLang="en-US" b="1" dirty="0"/>
              <a:t>酒店名称：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zh-CN" altLang="en-US" b="1" dirty="0"/>
              <a:t>酒店地址：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zh-CN" altLang="en-US" b="1" dirty="0"/>
              <a:t>房间数量：单间</a:t>
            </a:r>
            <a:r>
              <a:rPr lang="zh-CN" altLang="en-US" b="1" u="sng" dirty="0"/>
              <a:t>       </a:t>
            </a:r>
            <a:r>
              <a:rPr lang="zh-CN" altLang="en-US" b="1" dirty="0"/>
              <a:t>间；标间</a:t>
            </a:r>
            <a:r>
              <a:rPr lang="zh-CN" altLang="en-US" b="1" u="sng" dirty="0"/>
              <a:t>      </a:t>
            </a:r>
            <a:r>
              <a:rPr lang="zh-CN" altLang="en-US" b="1" dirty="0"/>
              <a:t>间；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zh-CN" altLang="zh-CN" b="1" dirty="0"/>
              <a:t>餐厅可同时容纳用餐人数</a:t>
            </a:r>
            <a:r>
              <a:rPr lang="en-US" altLang="zh-CN" b="1" dirty="0"/>
              <a:t> </a:t>
            </a:r>
            <a:r>
              <a:rPr lang="en-US" altLang="zh-CN" b="1" u="sng" dirty="0"/>
              <a:t>          </a:t>
            </a:r>
            <a:r>
              <a:rPr lang="zh-CN" altLang="zh-CN" b="1" dirty="0"/>
              <a:t>人；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zh-CN" altLang="en-US" b="1" dirty="0"/>
              <a:t>酒店与比赛场地一的距离（</a:t>
            </a:r>
            <a:r>
              <a:rPr lang="zh-CN" altLang="en-US" b="1" u="sng" dirty="0"/>
              <a:t>      </a:t>
            </a:r>
            <a:r>
              <a:rPr lang="en-US" altLang="zh-CN" b="1" dirty="0"/>
              <a:t>km</a:t>
            </a:r>
            <a:r>
              <a:rPr lang="zh-CN" altLang="en-US" b="1" dirty="0"/>
              <a:t>，</a:t>
            </a:r>
            <a:r>
              <a:rPr lang="zh-CN" altLang="en-US" b="1" u="sng" dirty="0"/>
              <a:t>      </a:t>
            </a:r>
            <a:r>
              <a:rPr lang="en-US" altLang="zh-CN" b="1" dirty="0"/>
              <a:t>mins</a:t>
            </a:r>
            <a:r>
              <a:rPr lang="zh-CN" altLang="en-US" b="1" dirty="0"/>
              <a:t>）；</a:t>
            </a:r>
            <a:endParaRPr lang="zh-CN" altLang="en-US" b="1" dirty="0"/>
          </a:p>
          <a:p>
            <a:endParaRPr lang="zh-CN" altLang="en-US" b="1" dirty="0"/>
          </a:p>
          <a:p>
            <a:r>
              <a:rPr lang="zh-CN" altLang="en-US" b="1" dirty="0">
                <a:sym typeface="+mn-ea"/>
              </a:rPr>
              <a:t>酒店与比赛场地二的距离（</a:t>
            </a:r>
            <a:r>
              <a:rPr lang="zh-CN" altLang="en-US" b="1" u="sng" dirty="0">
                <a:sym typeface="+mn-ea"/>
              </a:rPr>
              <a:t>      </a:t>
            </a:r>
            <a:r>
              <a:rPr lang="en-US" altLang="zh-CN" b="1" dirty="0">
                <a:sym typeface="+mn-ea"/>
              </a:rPr>
              <a:t>km</a:t>
            </a:r>
            <a:r>
              <a:rPr lang="zh-CN" altLang="en-US" b="1" dirty="0">
                <a:sym typeface="+mn-ea"/>
              </a:rPr>
              <a:t>，</a:t>
            </a:r>
            <a:r>
              <a:rPr lang="zh-CN" altLang="en-US" b="1" u="sng" dirty="0">
                <a:sym typeface="+mn-ea"/>
              </a:rPr>
              <a:t>      </a:t>
            </a:r>
            <a:r>
              <a:rPr lang="en-US" altLang="zh-CN" b="1" dirty="0">
                <a:sym typeface="+mn-ea"/>
              </a:rPr>
              <a:t>mins</a:t>
            </a:r>
            <a:r>
              <a:rPr lang="zh-CN" altLang="en-US" b="1" dirty="0">
                <a:sym typeface="+mn-ea"/>
              </a:rPr>
              <a:t>）；</a:t>
            </a:r>
            <a:endParaRPr lang="en-US" altLang="zh-CN" b="1" dirty="0"/>
          </a:p>
          <a:p>
            <a:endParaRPr lang="en-US" altLang="zh-CN" b="1" dirty="0"/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520180" y="0"/>
            <a:ext cx="262382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11560" y="1059942"/>
            <a:ext cx="7448108" cy="73025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酒店房间、餐厅、等图片</a:t>
            </a:r>
            <a:r>
              <a:rPr kumimoji="0" lang="en-US" altLang="zh-CN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:</a:t>
            </a:r>
            <a:endParaRPr kumimoji="0" lang="en-US" altLang="zh-CN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Helvetica Neue" panose="02000503000000020004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3000" y="102201"/>
            <a:ext cx="2241417" cy="34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图片</a:t>
            </a:r>
            <a:r>
              <a:rPr kumimoji="0" lang="en-US" altLang="zh-CN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-</a:t>
            </a: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球队酒店</a:t>
            </a:r>
            <a:endParaRPr kumimoji="0" lang="zh-CN" altLang="en-US" sz="16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490970" y="0"/>
            <a:ext cx="265303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23215" y="1923415"/>
            <a:ext cx="2795905" cy="2314575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单人间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74695" y="1923415"/>
            <a:ext cx="2691130" cy="2313940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标准间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6121400" y="1923415"/>
            <a:ext cx="2708275" cy="2313305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餐厅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3000" y="102201"/>
            <a:ext cx="2241417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比赛官员酒店</a:t>
            </a:r>
            <a:endParaRPr lang="zh-CN" altLang="en-US" sz="16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9552" y="1314186"/>
            <a:ext cx="7448108" cy="303847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>
            <a:defPPr>
              <a:defRPr lang="zh-CN"/>
            </a:defPPr>
            <a:lvl1pPr>
              <a:defRPr sz="15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en-US" altLang="zh-CN" b="1" dirty="0"/>
          </a:p>
          <a:p>
            <a:r>
              <a:rPr lang="zh-CN" altLang="en-US" b="1" dirty="0"/>
              <a:t>酒店名称：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zh-CN" altLang="en-US" b="1" dirty="0"/>
              <a:t>酒店地址：</a:t>
            </a:r>
            <a:endParaRPr lang="zh-CN" altLang="en-US" b="1" dirty="0"/>
          </a:p>
          <a:p>
            <a:endParaRPr lang="zh-CN" altLang="en-US" b="1" dirty="0"/>
          </a:p>
          <a:p>
            <a:r>
              <a:rPr lang="zh-CN" altLang="en-US" b="1" dirty="0">
                <a:sym typeface="+mn-ea"/>
              </a:rPr>
              <a:t>同一楼层房间数量：单间</a:t>
            </a:r>
            <a:r>
              <a:rPr lang="zh-CN" altLang="en-US" b="1" u="sng" dirty="0">
                <a:sym typeface="+mn-ea"/>
              </a:rPr>
              <a:t>       </a:t>
            </a:r>
            <a:r>
              <a:rPr lang="zh-CN" altLang="en-US" b="1" dirty="0">
                <a:sym typeface="+mn-ea"/>
              </a:rPr>
              <a:t>间；标间</a:t>
            </a:r>
            <a:r>
              <a:rPr lang="zh-CN" altLang="en-US" b="1" u="sng" dirty="0">
                <a:sym typeface="+mn-ea"/>
              </a:rPr>
              <a:t>      </a:t>
            </a:r>
            <a:r>
              <a:rPr lang="zh-CN" altLang="en-US" b="1" dirty="0">
                <a:sym typeface="+mn-ea"/>
              </a:rPr>
              <a:t>间；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zh-CN" altLang="en-US" b="1" dirty="0"/>
              <a:t>是否单独提供用餐区域：</a:t>
            </a:r>
            <a:r>
              <a:rPr lang="en-US" altLang="zh-CN" b="1" u="sng" dirty="0"/>
              <a:t>           </a:t>
            </a:r>
            <a:r>
              <a:rPr lang="zh-CN" altLang="en-US" b="1" dirty="0"/>
              <a:t>； </a:t>
            </a:r>
            <a:endParaRPr lang="en-US" altLang="zh-CN" b="1" dirty="0"/>
          </a:p>
          <a:p>
            <a:endParaRPr lang="en-US" altLang="zh-CN" b="1" dirty="0"/>
          </a:p>
          <a:p>
            <a:r>
              <a:rPr lang="zh-CN" altLang="en-US" b="1" dirty="0">
                <a:sym typeface="+mn-ea"/>
              </a:rPr>
              <a:t>酒店与比赛场地一的距离（</a:t>
            </a:r>
            <a:r>
              <a:rPr lang="zh-CN" altLang="en-US" b="1" u="sng" dirty="0">
                <a:sym typeface="+mn-ea"/>
              </a:rPr>
              <a:t>      </a:t>
            </a:r>
            <a:r>
              <a:rPr lang="en-US" altLang="zh-CN" b="1" dirty="0">
                <a:sym typeface="+mn-ea"/>
              </a:rPr>
              <a:t>km</a:t>
            </a:r>
            <a:r>
              <a:rPr lang="zh-CN" altLang="en-US" b="1" dirty="0">
                <a:sym typeface="+mn-ea"/>
              </a:rPr>
              <a:t>，</a:t>
            </a:r>
            <a:r>
              <a:rPr lang="zh-CN" altLang="en-US" b="1" u="sng" dirty="0">
                <a:sym typeface="+mn-ea"/>
              </a:rPr>
              <a:t>      </a:t>
            </a:r>
            <a:r>
              <a:rPr lang="en-US" altLang="zh-CN" b="1" dirty="0">
                <a:sym typeface="+mn-ea"/>
              </a:rPr>
              <a:t>mins</a:t>
            </a:r>
            <a:r>
              <a:rPr lang="zh-CN" altLang="en-US" b="1" dirty="0">
                <a:sym typeface="+mn-ea"/>
              </a:rPr>
              <a:t>）；</a:t>
            </a:r>
            <a:endParaRPr lang="zh-CN" altLang="en-US" b="1" dirty="0"/>
          </a:p>
          <a:p>
            <a:endParaRPr lang="zh-CN" altLang="en-US" b="1" dirty="0"/>
          </a:p>
          <a:p>
            <a:r>
              <a:rPr lang="zh-CN" altLang="en-US" b="1" dirty="0">
                <a:sym typeface="+mn-ea"/>
              </a:rPr>
              <a:t>酒店与比赛场地二的距离（</a:t>
            </a:r>
            <a:r>
              <a:rPr lang="zh-CN" altLang="en-US" b="1" u="sng" dirty="0">
                <a:sym typeface="+mn-ea"/>
              </a:rPr>
              <a:t>      </a:t>
            </a:r>
            <a:r>
              <a:rPr lang="en-US" altLang="zh-CN" b="1" dirty="0">
                <a:sym typeface="+mn-ea"/>
              </a:rPr>
              <a:t>km</a:t>
            </a:r>
            <a:r>
              <a:rPr lang="zh-CN" altLang="en-US" b="1" dirty="0">
                <a:sym typeface="+mn-ea"/>
              </a:rPr>
              <a:t>，</a:t>
            </a:r>
            <a:r>
              <a:rPr lang="zh-CN" altLang="en-US" b="1" u="sng" dirty="0">
                <a:sym typeface="+mn-ea"/>
              </a:rPr>
              <a:t>      </a:t>
            </a:r>
            <a:r>
              <a:rPr lang="en-US" altLang="zh-CN" b="1" dirty="0">
                <a:sym typeface="+mn-ea"/>
              </a:rPr>
              <a:t>mins</a:t>
            </a:r>
            <a:r>
              <a:rPr lang="zh-CN" altLang="en-US" b="1" dirty="0">
                <a:sym typeface="+mn-ea"/>
              </a:rPr>
              <a:t>）；</a:t>
            </a:r>
            <a:endParaRPr lang="en-US" altLang="zh-CN" b="1" dirty="0"/>
          </a:p>
          <a:p>
            <a:endParaRPr lang="en-US" altLang="zh-CN" b="1" dirty="0"/>
          </a:p>
        </p:txBody>
      </p:sp>
      <p:graphicFrame>
        <p:nvGraphicFramePr>
          <p:cNvPr id="4" name="表格 7"/>
          <p:cNvGraphicFramePr>
            <a:graphicFrameLocks noGrp="1"/>
          </p:cNvGraphicFramePr>
          <p:nvPr/>
        </p:nvGraphicFramePr>
        <p:xfrm>
          <a:off x="3966845" y="1059815"/>
          <a:ext cx="4657725" cy="874395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1213485"/>
                <a:gridCol w="3444240"/>
              </a:tblGrid>
              <a:tr h="29210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zh-CN" altLang="en-US" sz="1100" kern="100" dirty="0">
                          <a:effectLst/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服务功能</a:t>
                      </a:r>
                      <a:endParaRPr lang="zh-CN" sz="1100" kern="100" dirty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25718" marR="25718" marT="0" marB="0" anchor="ctr" anchorCtr="0"/>
                </a:tc>
                <a:tc>
                  <a:txBody>
                    <a:bodyPr/>
                    <a:lstStyle/>
                    <a:p>
                      <a:pPr marL="0" marR="0" lvl="0" indent="0" algn="just" defTabSz="584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zh-CN" altLang="zh-CN" sz="1100" b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房间网络</a:t>
                      </a:r>
                      <a:r>
                        <a:rPr lang="en-US" altLang="zh-CN" sz="1100" b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 : ( Y / N )      </a:t>
                      </a:r>
                      <a:endParaRPr lang="zh-CN" sz="1100" kern="100" dirty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25718" marR="25718" marT="0" marB="0" anchor="ctr" anchorCtr="0"/>
                </a:tc>
              </a:tr>
              <a:tr h="302260">
                <a:tc vMerge="1">
                  <a:tcPr marL="68580" marR="68580" marT="0" marB="0">
                    <a:lnL w="12700" cmpd="sng">
                      <a:solidFill>
                        <a:srgbClr val="70AD47"/>
                      </a:solidFill>
                    </a:lnL>
                    <a:lnR w="12700" cmpd="sng">
                      <a:solidFill>
                        <a:srgbClr val="70AD47"/>
                      </a:solidFill>
                    </a:lnR>
                    <a:lnT w="12700" cmpd="sng">
                      <a:solidFill>
                        <a:srgbClr val="70AD47"/>
                      </a:solidFill>
                    </a:lnT>
                    <a:lnB w="12700" cmpd="sng">
                      <a:solidFill>
                        <a:srgbClr val="70AD47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just" latinLnBrk="1"/>
                      <a:r>
                        <a:rPr lang="zh-CN" altLang="zh-CN" sz="1100" b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会议室</a:t>
                      </a:r>
                      <a:r>
                        <a:rPr lang="en-US" altLang="zh-CN" sz="1100" b="0" u="none" strike="noStrike" cap="none" spc="0" baseline="0" dirty="0">
                          <a:solidFill>
                            <a:schemeClr val="tx1"/>
                          </a:solidFill>
                          <a:effectLst/>
                          <a:uFillTx/>
                          <a:latin typeface="微软雅黑" panose="020B0503020204020204" pitchFamily="34" charset="-122"/>
                          <a:ea typeface="微软雅黑" panose="020B0503020204020204" pitchFamily="34" charset="-122"/>
                          <a:sym typeface="Helvetica Neue" panose="02000503000000020004"/>
                        </a:rPr>
                        <a:t>: ( Y / N )        </a:t>
                      </a:r>
                      <a:endParaRPr lang="zh-CN" sz="1100" kern="100" dirty="0">
                        <a:effectLst/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Times New Roman" panose="02020603050405020304" pitchFamily="18" charset="0"/>
                      </a:endParaRPr>
                    </a:p>
                  </a:txBody>
                  <a:tcPr marL="25718" marR="25718" marT="0" marB="0" anchor="ctr" anchorCtr="0"/>
                </a:tc>
              </a:tr>
            </a:tbl>
          </a:graphicData>
        </a:graphic>
      </p:graphicFrame>
      <p:sp>
        <p:nvSpPr>
          <p:cNvPr id="10" name="文本框 11"/>
          <p:cNvSpPr txBox="1"/>
          <p:nvPr/>
        </p:nvSpPr>
        <p:spPr bwMode="auto">
          <a:xfrm>
            <a:off x="6527800" y="0"/>
            <a:ext cx="261620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302950" y="699897"/>
            <a:ext cx="7448108" cy="73025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酒店房间、餐厅、会议室等图片</a:t>
            </a:r>
            <a:r>
              <a:rPr kumimoji="0" lang="en-US" altLang="zh-CN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:</a:t>
            </a:r>
            <a:endParaRPr kumimoji="0" lang="en-US" altLang="zh-CN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500" b="0" i="0" u="none" strike="noStrike" kern="1200" cap="none" spc="0" normalizeH="0" baseline="0" noProof="0" dirty="0">
              <a:ln>
                <a:noFill/>
              </a:ln>
              <a:solidFill>
                <a:srgbClr val="5E5E5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Helvetica Neue" panose="02000503000000020004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03000" y="102201"/>
            <a:ext cx="2241417" cy="34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图片</a:t>
            </a:r>
            <a:r>
              <a:rPr kumimoji="0" lang="en-US" altLang="zh-CN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-</a:t>
            </a: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比赛官员酒店</a:t>
            </a:r>
            <a:endParaRPr kumimoji="0" lang="zh-CN" altLang="en-US" sz="16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506210" y="0"/>
            <a:ext cx="263779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88085" y="1131570"/>
            <a:ext cx="2993390" cy="1870710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单人间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188085" y="3075940"/>
            <a:ext cx="3001010" cy="1870710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标准间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490085" y="1131570"/>
            <a:ext cx="2800350" cy="1870710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会议室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489450" y="3075940"/>
            <a:ext cx="2800985" cy="1870710"/>
          </a:xfrm>
          <a:prstGeom prst="rect">
            <a:avLst/>
          </a:prstGeom>
          <a:solidFill>
            <a:srgbClr val="A5A5A5"/>
          </a:solidFill>
          <a:ln w="12700" cap="flat" cmpd="sng" algn="ctr">
            <a:solidFill>
              <a:srgbClr val="A5A5A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t"/>
          <a:lstStyle/>
          <a:p>
            <a:pPr marL="0" marR="0" lvl="0" indent="0" algn="l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+</a:t>
            </a:r>
            <a:r>
              <a:rPr kumimoji="0" lang="zh-CN" altLang="en-US" sz="15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餐厅</a:t>
            </a:r>
            <a:endParaRPr kumimoji="0" lang="zh-CN" altLang="en-US" sz="15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9555" cy="5143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836043" y="3796098"/>
            <a:ext cx="3888432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、医疗</a:t>
            </a:r>
            <a:endParaRPr lang="zh-CN" altLang="en-US" sz="40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35560" y="-20955"/>
            <a:ext cx="264096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3000" y="102201"/>
            <a:ext cx="2241417" cy="3448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医疗</a:t>
            </a:r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体育场医疗</a:t>
            </a:r>
            <a:r>
              <a:rPr lang="zh-CN" altLang="en-US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</a:t>
            </a:r>
            <a:endParaRPr lang="zh-CN" altLang="en-US" sz="16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95605" y="1203960"/>
            <a:ext cx="5575935" cy="301752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noAutofit/>
          </a:bodyPr>
          <a:lstStyle/>
          <a:p>
            <a:pPr algn="l">
              <a:lnSpc>
                <a:spcPct val="19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救护车：</a:t>
            </a:r>
            <a:r>
              <a:rPr lang="en-US" altLang="zh-CN" b="1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辆（每块比赛场地至少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辆）；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9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担架：</a:t>
            </a:r>
            <a:r>
              <a:rPr lang="en-US" altLang="zh-CN" b="1" u="sng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     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副（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每块比赛场地至少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副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90000"/>
              </a:lnSpc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AED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en-US" altLang="zh-CN" b="1" u="sng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     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台（每块比赛场地至少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台）；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9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医务人员：</a:t>
            </a:r>
            <a:r>
              <a:rPr lang="en-US" altLang="zh-CN" b="1" u="sng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          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  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（每块比赛场地至少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人）。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90000"/>
              </a:lnSpc>
            </a:pPr>
            <a:endParaRPr lang="zh-CN" alt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530340" y="0"/>
            <a:ext cx="261366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3000" y="102201"/>
            <a:ext cx="2241417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医疗</a:t>
            </a:r>
            <a:r>
              <a:rPr lang="en-US" altLang="zh-CN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定点医院</a:t>
            </a:r>
            <a:endParaRPr lang="zh-CN" altLang="en-US" sz="16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1405" y="1137623"/>
            <a:ext cx="7448108" cy="3500120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/>
          <a:p>
            <a:pPr algn="l"/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定点医院名称：</a:t>
            </a:r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医院地址：</a:t>
            </a:r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医院等级：</a:t>
            </a:r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是否可以为比赛设置绿色通道：</a:t>
            </a:r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酒店与比赛场地一距离（</a:t>
            </a:r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km</a:t>
            </a:r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mins</a:t>
            </a:r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zh-CN" altLang="en-US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zh-CN" altLang="en-US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酒店与比赛场地二距离（</a:t>
            </a:r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km</a:t>
            </a:r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，</a:t>
            </a:r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mins</a:t>
            </a:r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）：</a:t>
            </a:r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医院与球队酒店距离（</a:t>
            </a:r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km</a:t>
            </a:r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mins</a:t>
            </a:r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医院与比赛官员酒店距离（</a:t>
            </a:r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km</a:t>
            </a:r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，</a:t>
            </a:r>
            <a:r>
              <a:rPr lang="en-US" altLang="zh-CN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mins</a:t>
            </a:r>
            <a:r>
              <a:rPr lang="zh-CN" altLang="en-US" sz="15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）：</a:t>
            </a:r>
            <a:endParaRPr lang="en-US" altLang="zh-CN" sz="15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712585" y="0"/>
            <a:ext cx="243141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9555" cy="5143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836043" y="3867853"/>
            <a:ext cx="388843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、办赛经验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35560" y="-20955"/>
            <a:ext cx="274256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矩形 37"/>
          <p:cNvSpPr/>
          <p:nvPr/>
        </p:nvSpPr>
        <p:spPr>
          <a:xfrm>
            <a:off x="303001" y="102201"/>
            <a:ext cx="1474804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65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办赛经验</a:t>
            </a:r>
            <a:endParaRPr kumimoji="0" lang="zh-CN" altLang="en-US" sz="165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5536" y="887162"/>
            <a:ext cx="7448108" cy="49974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/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Helvetica Neue" panose="02000503000000020004"/>
              </a:rPr>
              <a:t>近</a:t>
            </a:r>
            <a:r>
              <a:rPr kumimoji="0" lang="en-US" altLang="zh-CN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Helvetica Neue" panose="02000503000000020004"/>
              </a:rPr>
              <a:t>5</a:t>
            </a: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Helvetica Neue" panose="02000503000000020004"/>
              </a:rPr>
              <a:t>年举办自治区</a:t>
            </a:r>
            <a:r>
              <a:rPr kumimoji="0" lang="zh-CN" altLang="en-US" sz="1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  <a:sym typeface="Helvetica Neue" panose="02000503000000020004"/>
              </a:rPr>
              <a:t>体育局、宁夏足球协会</a:t>
            </a:r>
            <a:r>
              <a:rPr lang="zh-CN" altLang="en-US" sz="1500" dirty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Helvetica Neue" panose="02000503000000020004"/>
              </a:rPr>
              <a:t>足球赛事情况，办赛优势与经验。</a:t>
            </a:r>
            <a:endParaRPr lang="en-US" altLang="zh-CN" sz="150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Helvetica Neue" panose="02000503000000020004"/>
            </a:endParaRPr>
          </a:p>
          <a:p>
            <a:pPr marL="0" marR="0" lvl="0" indent="0" algn="l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  <a:sym typeface="Helvetica Neue" panose="02000503000000020004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569075" y="0"/>
            <a:ext cx="257492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39555" cy="514350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1836043" y="3867853"/>
            <a:ext cx="388843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5</a:t>
            </a:r>
            <a:r>
              <a:rPr kumimoji="0" lang="zh-CN" alt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、媒体宣传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35560" y="-20955"/>
            <a:ext cx="266954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03000" y="102201"/>
            <a:ext cx="2241417" cy="3462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/>
            <a:r>
              <a:rPr lang="zh-CN" altLang="en-US" sz="165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媒体宣传</a:t>
            </a:r>
            <a:endParaRPr lang="zh-CN" altLang="en-US" sz="165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95536" y="759924"/>
            <a:ext cx="7448108" cy="2253615"/>
          </a:xfrm>
          <a:prstGeom prst="rect">
            <a:avLst/>
          </a:prstGeom>
          <a:noFill/>
          <a:ln w="12700" cap="flat">
            <a:noFill/>
            <a:miter lim="400000"/>
          </a:ln>
        </p:spPr>
        <p:style>
          <a:lnRef idx="0">
            <a:srgbClr val="FFFFFF"/>
          </a:lnRef>
          <a:fillRef idx="0">
            <a:srgbClr val="FFFFFF"/>
          </a:fillRef>
          <a:effectRef idx="0">
            <a:srgbClr val="FFFFFF"/>
          </a:effectRef>
          <a:fontRef idx="none"/>
        </p:style>
        <p:txBody>
          <a:bodyPr rot="0" spcFirstLastPara="1" vertOverflow="overflow" horzOverflow="overflow" vert="horz" wrap="square" lIns="19050" tIns="19050" rIns="19050" bIns="19050" numCol="1" spcCol="38100" rtlCol="0" anchor="ctr">
            <a:spAutoFit/>
          </a:bodyPr>
          <a:lstStyle/>
          <a:p>
            <a:pPr algn="l"/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对于申办赛事，当地宣传资源及优势：</a:t>
            </a:r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>
              <a:lnSpc>
                <a:spcPct val="120000"/>
              </a:lnSpc>
            </a:pPr>
            <a:r>
              <a:rPr lang="en-US" altLang="zh-CN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官方摄影师人数：</a:t>
            </a:r>
            <a:r>
              <a:rPr lang="en-US" altLang="zh-CN" sz="15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人；</a:t>
            </a:r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合作媒体数量：</a:t>
            </a:r>
            <a:r>
              <a:rPr lang="en-US" altLang="zh-CN" sz="15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家，名称为 </a:t>
            </a:r>
            <a:r>
              <a:rPr lang="zh-CN" altLang="en-US" sz="1500" u="sng" dirty="0"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                               </a:t>
            </a:r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3.</a:t>
            </a:r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宣传资源及优势（</a:t>
            </a:r>
            <a:r>
              <a:rPr lang="en-US" altLang="zh-CN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300</a:t>
            </a:r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</a:t>
            </a:r>
            <a:r>
              <a:rPr lang="zh-CN" altLang="en-US" sz="15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内）：</a:t>
            </a:r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l"/>
            <a:endParaRPr lang="en-US" altLang="zh-CN" sz="15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6512560" y="0"/>
            <a:ext cx="2631440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475655" y="3875236"/>
            <a:ext cx="6192688" cy="576064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987823" y="3840102"/>
            <a:ext cx="3168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chemeClr val="bg1"/>
                </a:solidFill>
              </a:rPr>
              <a:t>THANK YOU</a:t>
            </a:r>
            <a:endParaRPr lang="zh-CN" altLang="en-US" sz="3600" b="1" dirty="0">
              <a:solidFill>
                <a:schemeClr val="bg1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-15875" y="-13335"/>
            <a:ext cx="9170670" cy="56959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 descr="宁夏足球协会logo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80155" y="843915"/>
            <a:ext cx="1524000" cy="1524000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982595" y="2499995"/>
            <a:ext cx="317373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lang="zh-CN" altLang="en-US" sz="3600">
                <a:gradFill>
                  <a:gsLst>
                    <a:gs pos="50410">
                      <a:srgbClr val="1F1F1F"/>
                    </a:gs>
                    <a:gs pos="0">
                      <a:srgbClr val="020202"/>
                    </a:gs>
                    <a:gs pos="100000">
                      <a:srgbClr val="424242"/>
                    </a:gs>
                  </a:gsLst>
                  <a:lin ang="5400000" scaled="1"/>
                </a:gradFill>
                <a:latin typeface="汉仪综艺体简" panose="02010600000101010101" charset="-122"/>
                <a:ea typeface="汉仪综艺体简" panose="02010600000101010101" charset="-122"/>
              </a:rPr>
              <a:t>宁夏足球协会</a:t>
            </a:r>
            <a:endParaRPr lang="zh-CN" altLang="en-US" sz="3600">
              <a:gradFill>
                <a:gsLst>
                  <a:gs pos="50410">
                    <a:srgbClr val="1F1F1F"/>
                  </a:gs>
                  <a:gs pos="0">
                    <a:srgbClr val="020202"/>
                  </a:gs>
                  <a:gs pos="100000">
                    <a:srgbClr val="424242"/>
                  </a:gs>
                </a:gsLst>
                <a:lin ang="5400000" scaled="1"/>
              </a:gradFill>
              <a:latin typeface="汉仪综艺体简" panose="02010600000101010101" charset="-122"/>
              <a:ea typeface="汉仪综艺体简" panose="02010600000101010101" charset="-122"/>
            </a:endParaRPr>
          </a:p>
          <a:p>
            <a:pPr algn="ctr"/>
            <a:r>
              <a:rPr lang="en-US" altLang="zh-CN" sz="1200">
                <a:gradFill>
                  <a:gsLst>
                    <a:gs pos="50410">
                      <a:srgbClr val="1F1F1F"/>
                    </a:gs>
                    <a:gs pos="0">
                      <a:srgbClr val="020202"/>
                    </a:gs>
                    <a:gs pos="100000">
                      <a:srgbClr val="424242"/>
                    </a:gs>
                  </a:gsLst>
                  <a:lin ang="5400000" scaled="1"/>
                </a:gradFill>
                <a:latin typeface="MiSans Semibold" panose="00000700000000000000" charset="-122"/>
                <a:ea typeface="MiSans Semibold" panose="00000700000000000000" charset="-122"/>
              </a:rPr>
              <a:t>NINGXIA FOOTBALL ASSOCIATION</a:t>
            </a:r>
            <a:endParaRPr lang="en-US" altLang="zh-CN" sz="1200">
              <a:gradFill>
                <a:gsLst>
                  <a:gs pos="50410">
                    <a:srgbClr val="1F1F1F"/>
                  </a:gs>
                  <a:gs pos="0">
                    <a:srgbClr val="020202"/>
                  </a:gs>
                  <a:gs pos="100000">
                    <a:srgbClr val="424242"/>
                  </a:gs>
                </a:gsLst>
                <a:lin ang="5400000" scaled="1"/>
              </a:gradFill>
              <a:latin typeface="MiSans Semibold" panose="00000700000000000000" charset="-122"/>
              <a:ea typeface="MiSans Semibold" panose="00000700000000000000" charset="-122"/>
            </a:endParaRPr>
          </a:p>
        </p:txBody>
      </p:sp>
      <p:sp>
        <p:nvSpPr>
          <p:cNvPr id="10" name="文本框 11"/>
          <p:cNvSpPr txBox="1"/>
          <p:nvPr/>
        </p:nvSpPr>
        <p:spPr bwMode="auto">
          <a:xfrm>
            <a:off x="35560" y="-20955"/>
            <a:ext cx="2618105" cy="57912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p>
            <a:pPr eaLnBrk="0" hangingPunct="0">
              <a:buFontTx/>
              <a:buNone/>
              <a:defRPr/>
            </a:pPr>
            <a:r>
              <a:rPr lang="en-US" altLang="zh-CN" sz="3600" b="1" i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NXFA</a:t>
            </a:r>
            <a:r>
              <a:rPr lang="zh-CN" altLang="en-US" sz="1200" b="1" spc="200" dirty="0">
                <a:solidFill>
                  <a:srgbClr val="C5A167"/>
                </a:solidFill>
                <a:uFillTx/>
                <a:latin typeface="MiSans" panose="00000500000000000000" charset="-122"/>
                <a:ea typeface="MiSans" panose="00000500000000000000" charset="-122"/>
                <a:cs typeface="MiSans" panose="00000500000000000000" charset="-122"/>
                <a:sym typeface="+mn-ea"/>
              </a:rPr>
              <a:t>宁夏足球协会</a:t>
            </a:r>
            <a:endParaRPr lang="zh-CN" altLang="en-US" sz="1200" b="1" spc="200" dirty="0">
              <a:solidFill>
                <a:srgbClr val="C5A167"/>
              </a:solidFill>
              <a:uFillTx/>
              <a:latin typeface="MiSans" panose="00000500000000000000" charset="-122"/>
              <a:ea typeface="MiSans" panose="00000500000000000000" charset="-122"/>
              <a:cs typeface="MiSans" panose="00000500000000000000" charset="-122"/>
              <a:sym typeface="+mn-ea"/>
            </a:endParaRPr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2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3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4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5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6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7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8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9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10.xml><?xml version="1.0" encoding="utf-8"?>
<p:tagLst xmlns:p="http://schemas.openxmlformats.org/presentationml/2006/main">
  <p:tag name="KSO_WM_DIAGRAM_VIRTUALLY_FRAME" val="{&quot;height&quot;:266.64055118110235,&quot;left&quot;:27.951968503937007,&quot;top&quot;:100.97314960629922,&quot;width&quot;:354.7148031496063}"/>
</p:tagLst>
</file>

<file path=ppt/tags/tag11.xml><?xml version="1.0" encoding="utf-8"?>
<p:tagLst xmlns:p="http://schemas.openxmlformats.org/presentationml/2006/main">
  <p:tag name="TABLE_ENDDRAG_ORIGIN_RECT" val="294*113"/>
  <p:tag name="TABLE_ENDDRAG_RECT" val="23*208*294*113"/>
</p:tagLst>
</file>

<file path=ppt/tags/tag12.xml><?xml version="1.0" encoding="utf-8"?>
<p:tagLst xmlns:p="http://schemas.openxmlformats.org/presentationml/2006/main">
  <p:tag name="TABLE_ENDDRAG_ORIGIN_RECT" val="294*113"/>
  <p:tag name="TABLE_ENDDRAG_RECT" val="23*208*294*113"/>
</p:tagLst>
</file>

<file path=ppt/theme/theme1.xml><?xml version="1.0" encoding="utf-8"?>
<a:theme xmlns:a="http://schemas.openxmlformats.org/drawingml/2006/main" name="1_Office 主题">
  <a:themeElements>
    <a:clrScheme name="郁郁葱葱">
      <a:dk1>
        <a:srgbClr val="000000"/>
      </a:dk1>
      <a:lt1>
        <a:srgbClr val="FFFFFF"/>
      </a:lt1>
      <a:dk2>
        <a:srgbClr val="B1CA0D"/>
      </a:dk2>
      <a:lt2>
        <a:srgbClr val="78A70E"/>
      </a:lt2>
      <a:accent1>
        <a:srgbClr val="5C872C"/>
      </a:accent1>
      <a:accent2>
        <a:srgbClr val="51774C"/>
      </a:accent2>
      <a:accent3>
        <a:srgbClr val="357E26"/>
      </a:accent3>
      <a:accent4>
        <a:srgbClr val="22540D"/>
      </a:accent4>
      <a:accent5>
        <a:srgbClr val="1E4828"/>
      </a:accent5>
      <a:accent6>
        <a:srgbClr val="103F2A"/>
      </a:accent6>
      <a:hlink>
        <a:srgbClr val="3A583C"/>
      </a:hlink>
      <a:folHlink>
        <a:srgbClr val="0E2E19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1609</Words>
  <Application>WPS 演示</Application>
  <PresentationFormat>全屏显示(16:9)</PresentationFormat>
  <Paragraphs>340</Paragraphs>
  <Slides>20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20</vt:i4>
      </vt:variant>
    </vt:vector>
  </HeadingPairs>
  <TitlesOfParts>
    <vt:vector size="38" baseType="lpstr">
      <vt:lpstr>Arial</vt:lpstr>
      <vt:lpstr>宋体</vt:lpstr>
      <vt:lpstr>Wingdings</vt:lpstr>
      <vt:lpstr>微软雅黑</vt:lpstr>
      <vt:lpstr>MiSans</vt:lpstr>
      <vt:lpstr>等线</vt:lpstr>
      <vt:lpstr>Helvetica Neue</vt:lpstr>
      <vt:lpstr>Wingdings 2</vt:lpstr>
      <vt:lpstr>Calibri</vt:lpstr>
      <vt:lpstr>Arial Unicode MS</vt:lpstr>
      <vt:lpstr>Times New Roman</vt:lpstr>
      <vt:lpstr>汉仪综艺体简</vt:lpstr>
      <vt:lpstr>MiSans Semibold</vt:lpstr>
      <vt:lpstr>Helvetica Neue</vt:lpstr>
      <vt:lpstr>Wingdings 2</vt:lpstr>
      <vt:lpstr>Helvetica LT Pro</vt:lpstr>
      <vt:lpstr>1_Office 主题</vt:lpstr>
      <vt:lpstr>自定义设计方案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何腾蛟</dc:creator>
  <cp:lastModifiedBy>放飞梦想</cp:lastModifiedBy>
  <cp:revision>104</cp:revision>
  <dcterms:created xsi:type="dcterms:W3CDTF">2018-06-13T08:07:00Z</dcterms:created>
  <dcterms:modified xsi:type="dcterms:W3CDTF">2026-10-27T03:55:35Z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2052-12.1.0.29161</vt:lpwstr>
  </property>
  <property fmtid="{D5CDD505-2E9C-101B-9397-08002B2CF9AE}" pid="3" name="ICV">
    <vt:lpwstr>3210CFCB6B4244E7B8BA8CFDFAB1B5BD_13</vt:lpwstr>
  </property>
</Properties>
</file>